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1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Folie mittels Klicken verschieben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dt" idx="1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ftr" idx="1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sldNum" idx="1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DFF1347-CF80-4907-8AE7-BBEE198825D6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D9D916-093D-4820-A857-E43C213017C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67E92A-B191-448D-9BC7-09473294C7F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C594B7-D8C1-4462-B4BF-1433B29EBD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BC9999-8E6E-4BBE-AC9B-FFA039C8BA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4851B5-1E77-4E40-B262-A57888D9D2E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AC781A-AA3E-4E0E-9AFA-E383C06C60B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5FAFAD-5C59-433D-9CAF-3FA6432034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1AA17F-4E3C-45A3-B797-2FE8C8AE46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E7F70A-6A3C-4F73-B4F7-F0488704E0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EAB800-DA60-4B46-9FF2-55EEE98939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7910B4-DD5A-4CDE-85B9-14F973AE4EC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E114C8-FF29-4253-9801-3D3F2EE928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805388-8B34-4242-8322-FEFD2BC2B0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FFA64E-8229-4A57-9D75-D7CFCF4716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0BA010-CD04-4D03-9C91-1F0A63D527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7FB6B8C-3399-476B-8629-CAC54450DC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322735-04AA-4231-855B-E2D2B153E4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87F7E4-BA4E-4148-8155-F5D134B6801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B6C9F8-58EB-4279-900C-9FC83DF1229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5E45E96-65DC-45A8-9361-98E6BF4362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DB11945-3EAF-4EDE-8C2C-C8CFA71695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559D7A7-B4ED-44E6-9A6C-6A2D034461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D32E6B7-BE20-4F36-902D-7FF343A67D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E151739-46A1-422B-BC47-2859498501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3CA08B-93C4-4985-B8C4-E2C1878978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DB828E-34CC-4221-AEEB-18CD2E7354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46E1F35-BA0A-4C2B-B405-B6B1525F67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3A9B629-222A-4820-AA27-B5B93A4985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2EC8A0B-6358-47DB-9604-AA19CC03FC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88F2F64-45F4-4E97-8874-BD3DFA4688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F9DCBDB-F854-4211-90CA-F2C1B20B620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41B7FA9-D275-4489-8EAB-DDA0D1FF727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67E965F-59CD-4377-A29A-F5AAD03B3C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EB0D4EB-56F9-4598-90DD-196C1AB603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697A6CE-E201-4A04-A23B-21C9F4B666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A24939-AF9C-49B8-964D-1BD8CA96B4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42CDBBD-346C-4475-A9F9-B2DE474D4B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3BCDD98-F294-4DF5-BEC9-86325B6EF9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79DE88-009B-43DF-AB75-7223A079E5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16747BD-3E07-459D-9FBB-7FE8D78B2D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2E5A314-A1A3-4009-A443-F9EB74ABD4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2203482-4AE7-4A4D-9DDA-F005CE0624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8702E75-B4E1-41B2-B5C2-5A82FCBEBF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D7D52A8-F4DE-427C-8560-AA20B39BF1F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2CD784C-C5F4-40A6-9BC2-1FCA29FC49F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44B5611-70FB-4AED-A5E5-4A1575F30FF0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2FAEEC-9FFB-43A6-BD36-B4F3DE436E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E89D033-7EB0-452A-A703-34E2C98EF5EE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41D1934-9E59-49C5-AAAA-68360D7CFE10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617B072-85AB-4CCD-BCB1-4D918364888F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02A6116-8259-48EB-9C7B-027E20690EDB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A1628FE-45C5-4464-BE97-FEB99B8A15B7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2197F31-D3B7-421C-8439-F527555FF633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BC993A1-947E-4D51-87A2-23544801A4A6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D962E34-90CC-4976-B412-F2D507C4EF77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DA657C7-E932-4047-9003-F69E445C7865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5DA7DF3-CA95-45F6-9A03-9132FFE212A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4F231F-6E33-448E-B056-EFCC243EEB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2515C85-C11A-43E8-AFF2-53EA8313A1A5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ABC285-BA85-4373-BEE2-E07E7446B1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BBE990-2FB2-4627-9FC4-F548284AAB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2BECB9-E1EB-46F3-B6B2-3D9B3E8925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3870328-F153-4837-9896-09AE7C95C98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B4BF7D-D1DE-4BD5-8D54-D14DED83BE7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03A36B-84A3-4D9B-8178-3274EDE9031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80808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910160" y="1965960"/>
            <a:ext cx="2285640" cy="2285640"/>
          </a:xfrm>
          <a:prstGeom prst="rect">
            <a:avLst/>
          </a:prstGeom>
          <a:noFill/>
          <a:ln w="95400">
            <a:noFill/>
          </a:ln>
        </p:spPr>
        <p:txBody>
          <a:bodyPr numCol="1" spcCol="0" lIns="180000" rIns="180000" tIns="0" bIns="0" anchor="ctr" anchorCtr="1">
            <a:noAutofit/>
          </a:bodyPr>
          <a:p>
            <a:pPr marL="2667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US" sz="1100" spc="-1" strike="noStrike">
                <a:solidFill>
                  <a:srgbClr val="808080"/>
                </a:solidFill>
                <a:latin typeface="Times New Roman"/>
              </a:rPr>
              <a:t>Click icon to add picture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1911240" y="4311720"/>
            <a:ext cx="2285640" cy="3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accent4"/>
                </a:solidFill>
                <a:latin typeface="Calibri Light"/>
              </a:rPr>
              <a:t>Bullet 2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1911240" y="4773600"/>
            <a:ext cx="2285640" cy="100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Bullet Description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951800" y="1965960"/>
            <a:ext cx="2285640" cy="2285640"/>
          </a:xfrm>
          <a:prstGeom prst="rect">
            <a:avLst/>
          </a:prstGeom>
          <a:noFill/>
          <a:ln w="95400">
            <a:noFill/>
          </a:ln>
        </p:spPr>
        <p:txBody>
          <a:bodyPr numCol="1" spcCol="0" lIns="180000" rIns="180000" tIns="0" bIns="0" anchor="ctr" anchorCtr="1">
            <a:noAutofit/>
          </a:bodyPr>
          <a:p>
            <a:pPr marL="2667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US" sz="1100" spc="-1" strike="noStrike">
                <a:solidFill>
                  <a:srgbClr val="808080"/>
                </a:solidFill>
                <a:latin typeface="Times New Roman"/>
              </a:rPr>
              <a:t>Click icon to add picture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4956120" y="4311720"/>
            <a:ext cx="2285640" cy="3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accent4"/>
                </a:solidFill>
                <a:latin typeface="Calibri Light"/>
              </a:rPr>
              <a:t>Bullet 3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4956120" y="4773600"/>
            <a:ext cx="2285640" cy="100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Bullet Description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8"/>
          <p:cNvSpPr>
            <a:spLocks noGrp="1"/>
          </p:cNvSpPr>
          <p:nvPr>
            <p:ph type="body"/>
          </p:nvPr>
        </p:nvSpPr>
        <p:spPr>
          <a:xfrm>
            <a:off x="7993800" y="1965960"/>
            <a:ext cx="2285640" cy="2285640"/>
          </a:xfrm>
          <a:prstGeom prst="rect">
            <a:avLst/>
          </a:prstGeom>
          <a:noFill/>
          <a:ln w="95400">
            <a:noFill/>
          </a:ln>
        </p:spPr>
        <p:txBody>
          <a:bodyPr numCol="1" spcCol="0" lIns="180000" rIns="180000" tIns="0" bIns="0" anchor="ctr" anchorCtr="1">
            <a:noAutofit/>
          </a:bodyPr>
          <a:p>
            <a:pPr marL="2667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US" sz="1100" spc="-1" strike="noStrike">
                <a:solidFill>
                  <a:srgbClr val="808080"/>
                </a:solidFill>
                <a:latin typeface="Times New Roman"/>
              </a:rPr>
              <a:t>Click icon to add picture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9"/>
          <p:cNvSpPr>
            <a:spLocks noGrp="1"/>
          </p:cNvSpPr>
          <p:nvPr>
            <p:ph type="body"/>
          </p:nvPr>
        </p:nvSpPr>
        <p:spPr>
          <a:xfrm>
            <a:off x="7992000" y="4311720"/>
            <a:ext cx="2285640" cy="3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accent4"/>
                </a:solidFill>
                <a:latin typeface="Calibri Light"/>
              </a:rPr>
              <a:t>Bullet 4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10"/>
          <p:cNvSpPr>
            <a:spLocks noGrp="1"/>
          </p:cNvSpPr>
          <p:nvPr>
            <p:ph type="body"/>
          </p:nvPr>
        </p:nvSpPr>
        <p:spPr>
          <a:xfrm>
            <a:off x="7992000" y="4773600"/>
            <a:ext cx="2285640" cy="100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Bullet Description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11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&lt;Datum/Uhrzeit&gt;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12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ZA" sz="1200" spc="-1" strike="noStrike">
                <a:solidFill>
                  <a:srgbClr val="a8a8a8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ZA" sz="1200" spc="-1" strike="noStrike">
                <a:solidFill>
                  <a:srgbClr val="a8a8a8"/>
                </a:solidFill>
                <a:latin typeface="Calibri"/>
              </a:rPr>
              <a:t>&lt;Fußzeile&gt;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13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ZA" sz="1200" spc="-1" strike="noStrike">
                <a:solidFill>
                  <a:srgbClr val="a8a8a8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CE3CA8-804E-4504-98B7-5DD836E55249}" type="slidenum">
              <a:rPr b="0" lang="en-ZA" sz="1200" spc="-1" strike="noStrike">
                <a:solidFill>
                  <a:srgbClr val="a8a8a8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94360" y="767880"/>
            <a:ext cx="11002680" cy="823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800" spc="299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&lt;Fußzeile&gt;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4F8A3B5-7C79-4D27-A746-10A01F4E299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523880" y="40644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buNone/>
            </a:pPr>
            <a:endParaRPr b="0" lang="en-US" sz="6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1523880" y="2311560"/>
            <a:ext cx="9143640" cy="401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</a:rPr>
              <a:t>Women with disability rehabilitation project proposal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</a:rPr>
              <a:t>By Dr. Etsegenet T.  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</a:rPr>
              <a:t>Jan 13,2023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</a:rPr>
              <a:t>Addis Ababa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Picture 5" descr=""/>
          <p:cNvPicPr/>
          <p:nvPr/>
        </p:nvPicPr>
        <p:blipFill>
          <a:blip r:embed="rId1"/>
          <a:stretch/>
        </p:blipFill>
        <p:spPr>
          <a:xfrm>
            <a:off x="2705040" y="167040"/>
            <a:ext cx="5381640" cy="204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98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Business model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Picture Placeholder 14" descr="Open book outline"/>
          <p:cNvPicPr/>
          <p:nvPr/>
        </p:nvPicPr>
        <p:blipFill>
          <a:blip r:embed="rId1"/>
          <a:stretch/>
        </p:blipFill>
        <p:spPr>
          <a:xfrm>
            <a:off x="1911240" y="1570320"/>
            <a:ext cx="2285640" cy="2285640"/>
          </a:xfrm>
          <a:prstGeom prst="rect">
            <a:avLst/>
          </a:prstGeom>
          <a:ln w="95250">
            <a:noFill/>
          </a:ln>
        </p:spPr>
      </p:pic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1911240" y="4311720"/>
            <a:ext cx="2285640" cy="3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Times New Roman"/>
              </a:rPr>
              <a:t>Trainings and stakeholders meeting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1911240" y="5167800"/>
            <a:ext cx="2355480" cy="100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ZA" sz="1600" spc="-1" strike="noStrike">
                <a:solidFill>
                  <a:srgbClr val="000000"/>
                </a:solidFill>
                <a:latin typeface="Times New Roman"/>
              </a:rPr>
              <a:t>-enturpruener skill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ZA" sz="1600" spc="-1" strike="noStrike">
                <a:solidFill>
                  <a:srgbClr val="000000"/>
                </a:solidFill>
                <a:latin typeface="Times New Roman"/>
              </a:rPr>
              <a:t>-Poultry production skill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ZA" sz="1600" spc="-1" strike="noStrike">
                <a:solidFill>
                  <a:srgbClr val="000000"/>
                </a:solidFill>
                <a:latin typeface="Times New Roman"/>
              </a:rPr>
              <a:t>-Psycosoicla support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6" name="Picture Placeholder 16" descr="Group outline"/>
          <p:cNvPicPr/>
          <p:nvPr/>
        </p:nvPicPr>
        <p:blipFill>
          <a:blip r:embed="rId2"/>
          <a:stretch/>
        </p:blipFill>
        <p:spPr>
          <a:xfrm>
            <a:off x="4956120" y="1549080"/>
            <a:ext cx="2285640" cy="2285640"/>
          </a:xfrm>
          <a:prstGeom prst="rect">
            <a:avLst/>
          </a:prstGeom>
          <a:ln w="95250">
            <a:noFill/>
          </a:ln>
        </p:spPr>
      </p:pic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5070600" y="4311720"/>
            <a:ext cx="2170800" cy="76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Times New Roman"/>
              </a:rPr>
              <a:t>Women engaging in  Income generating activity (IGA)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4956120" y="5284440"/>
            <a:ext cx="2465640" cy="76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ZA" sz="1600" spc="-1" strike="noStrike">
                <a:solidFill>
                  <a:srgbClr val="000000"/>
                </a:solidFill>
                <a:latin typeface="Times New Roman"/>
              </a:rPr>
              <a:t>Provision of initial capital, follow up of implentation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9" name="Picture Placeholder 18" descr="Arrow circle outline"/>
          <p:cNvPicPr/>
          <p:nvPr/>
        </p:nvPicPr>
        <p:blipFill>
          <a:blip r:embed="rId3"/>
          <a:stretch/>
        </p:blipFill>
        <p:spPr>
          <a:xfrm>
            <a:off x="8100720" y="1546200"/>
            <a:ext cx="2285640" cy="2285640"/>
          </a:xfrm>
          <a:prstGeom prst="rect">
            <a:avLst/>
          </a:prstGeom>
          <a:ln w="95250">
            <a:noFill/>
          </a:ln>
        </p:spPr>
      </p:pic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7992000" y="4311720"/>
            <a:ext cx="2285640" cy="3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Income generation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7992000" y="5077080"/>
            <a:ext cx="2897280" cy="127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000"/>
          </a:bodyPr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ZA" sz="700" spc="-1" strike="noStrike">
                <a:solidFill>
                  <a:srgbClr val="404040"/>
                </a:solidFill>
                <a:latin typeface="Calibri"/>
              </a:rPr>
              <a:t>-</a:t>
            </a:r>
            <a:r>
              <a:rPr b="0" lang="en-ZA" sz="3400" spc="-1" strike="noStrike">
                <a:solidFill>
                  <a:srgbClr val="000000"/>
                </a:solidFill>
                <a:latin typeface="Times New Roman"/>
              </a:rPr>
              <a:t>linking women to food markets</a:t>
            </a:r>
            <a:endParaRPr b="0" lang="en-US" sz="3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ZA" sz="3400" spc="-1" strike="noStrike">
                <a:solidFill>
                  <a:srgbClr val="000000"/>
                </a:solidFill>
                <a:latin typeface="Times New Roman"/>
              </a:rPr>
              <a:t>-encourage savings </a:t>
            </a:r>
            <a:endParaRPr b="0" lang="en-US" sz="3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ts val="2001"/>
              </a:lnSpc>
              <a:buNone/>
              <a:tabLst>
                <a:tab algn="l" pos="0"/>
              </a:tabLst>
            </a:pPr>
            <a:r>
              <a:rPr b="0" lang="en-ZA" sz="3400" spc="-1" strike="noStrike">
                <a:solidFill>
                  <a:srgbClr val="000000"/>
                </a:solidFill>
                <a:latin typeface="Times New Roman"/>
              </a:rPr>
              <a:t>-keeping the cycle going on its own as an exit strategy </a:t>
            </a:r>
            <a:endParaRPr b="0" lang="en-US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8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2024</a:t>
            </a:r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9"/>
          <p:cNvSpPr>
            <a:spLocks noGrp="1"/>
          </p:cNvSpPr>
          <p:nvPr>
            <p:ph type="ftr" idx="19"/>
          </p:nvPr>
        </p:nvSpPr>
        <p:spPr>
          <a:xfrm>
            <a:off x="4267080" y="617364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ZA" sz="1400" spc="-1" strike="noStrike">
                <a:solidFill>
                  <a:srgbClr val="a8a8a8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ZA" sz="1400" spc="-1" strike="noStrike">
                <a:solidFill>
                  <a:srgbClr val="a8a8a8"/>
                </a:solidFill>
                <a:latin typeface="Times New Roman"/>
              </a:rPr>
              <a:t>Outcome = Self sufficient women/HHs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10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ZA" sz="1200" spc="-1" strike="noStrike">
                <a:solidFill>
                  <a:srgbClr val="a8a8a8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15732A-C71C-4864-961F-332D775E907E}" type="slidenum">
              <a:rPr b="0" lang="en-ZA" sz="1200" spc="-1" strike="noStrike">
                <a:solidFill>
                  <a:srgbClr val="a8a8a8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8"/>
          <p:cNvSpPr/>
          <p:nvPr/>
        </p:nvSpPr>
        <p:spPr>
          <a:xfrm>
            <a:off x="593640" y="2417760"/>
            <a:ext cx="11002680" cy="557280"/>
          </a:xfrm>
          <a:prstGeom prst="rect">
            <a:avLst/>
          </a:prstGeom>
          <a:gradFill rotWithShape="0">
            <a:gsLst>
              <a:gs pos="0">
                <a:srgbClr val="ed8035"/>
              </a:gs>
              <a:gs pos="100000">
                <a:srgbClr val="5b9bd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94360" y="749520"/>
            <a:ext cx="11002680" cy="823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800" spc="299" strike="noStrike">
                <a:solidFill>
                  <a:srgbClr val="000000"/>
                </a:solidFill>
                <a:latin typeface="Times New Roman"/>
              </a:rPr>
              <a:t>Project implementation phases 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7" name="Table 7"/>
          <p:cNvGraphicFramePr/>
          <p:nvPr/>
        </p:nvGraphicFramePr>
        <p:xfrm>
          <a:off x="593640" y="1573560"/>
          <a:ext cx="10915200" cy="5281200"/>
        </p:xfrm>
        <a:graphic>
          <a:graphicData uri="http://schemas.openxmlformats.org/drawingml/2006/table">
            <a:tbl>
              <a:tblPr/>
              <a:tblGrid>
                <a:gridCol w="208080"/>
                <a:gridCol w="2310480"/>
                <a:gridCol w="209880"/>
                <a:gridCol w="208080"/>
                <a:gridCol w="2286000"/>
                <a:gridCol w="234360"/>
                <a:gridCol w="208080"/>
                <a:gridCol w="2377440"/>
                <a:gridCol w="284760"/>
                <a:gridCol w="208080"/>
                <a:gridCol w="2059200"/>
                <a:gridCol w="319320"/>
              </a:tblGrid>
              <a:tr h="52776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Phase one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3816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Phase two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3816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Phase three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3816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Evaluation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3816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257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299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Jan-June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767171"/>
                      </a:solidFill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299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2880">
                      <a:solidFill>
                        <a:srgbClr val="767171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July –Dec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299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767171"/>
                      </a:solidFill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299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2880">
                      <a:solidFill>
                        <a:srgbClr val="767171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Jan –June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299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767171"/>
                      </a:solidFill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299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2880">
                      <a:solidFill>
                        <a:srgbClr val="767171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July –xxx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299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38160">
                      <a:noFill/>
                      <a:prstDash val="solid"/>
                    </a:lnT>
                    <a:lnB w="2880">
                      <a:solidFill>
                        <a:srgbClr val="767171"/>
                      </a:solidFill>
                      <a:prstDash val="solid"/>
                    </a:lnB>
                    <a:noFill/>
                  </a:tcPr>
                </a:tc>
              </a:tr>
              <a:tr h="349560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Project launch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- 20 women enrolled – 1/3 of the budget required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most of the lobbying and MoU signing with govt done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767171"/>
                      </a:solidFill>
                      <a:prstDash val="solid"/>
                    </a:lnR>
                    <a:lnT w="2880">
                      <a:solidFill>
                        <a:srgbClr val="767171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- 20 women enrolled – 1/3 of the budget required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2880">
                      <a:solidFill>
                        <a:srgbClr val="767171"/>
                      </a:solidFill>
                      <a:prstDash val="solid"/>
                    </a:lnL>
                    <a:lnR w="2880">
                      <a:solidFill>
                        <a:srgbClr val="767171"/>
                      </a:solidFill>
                      <a:prstDash val="solid"/>
                    </a:lnR>
                    <a:lnT w="2880">
                      <a:solidFill>
                        <a:srgbClr val="767171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- 20 women enrolled – 1/3 of the budget required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2880">
                      <a:solidFill>
                        <a:srgbClr val="767171"/>
                      </a:solidFill>
                      <a:prstDash val="solid"/>
                    </a:lnL>
                    <a:lnR w="2880">
                      <a:solidFill>
                        <a:srgbClr val="767171"/>
                      </a:solidFill>
                      <a:prstDash val="solid"/>
                    </a:lnR>
                    <a:lnT w="2880">
                      <a:solidFill>
                        <a:srgbClr val="767171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en-US" sz="1600" spc="29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Project outcome evaluation, audit ,closeup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2880">
                      <a:solidFill>
                        <a:srgbClr val="767171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2880">
                      <a:solidFill>
                        <a:srgbClr val="767171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58" name="PlaceHolder 2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n-US" sz="1200" spc="-1" strike="noStrike">
              <a:solidFill>
                <a:srgbClr val="8b8b8b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Activity and budget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over all project activity during the 18 moths implementation time is 8.8 million ETB or ----- Euro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38080" y="0"/>
            <a:ext cx="10515240" cy="703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Risk assessment matrix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62" name="Content Placeholder 3"/>
          <p:cNvGraphicFramePr/>
          <p:nvPr/>
        </p:nvGraphicFramePr>
        <p:xfrm>
          <a:off x="838080" y="797760"/>
          <a:ext cx="10985040" cy="5970600"/>
        </p:xfrm>
        <a:graphic>
          <a:graphicData uri="http://schemas.openxmlformats.org/drawingml/2006/table">
            <a:tbl>
              <a:tblPr/>
              <a:tblGrid>
                <a:gridCol w="2464200"/>
                <a:gridCol w="1769400"/>
                <a:gridCol w="1638360"/>
                <a:gridCol w="5112360"/>
              </a:tblGrid>
              <a:tr h="986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Risk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Likely hood (low, ,medium, high)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Impact (Fatal, Serious, manageable)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Mitigation strategy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</a:tr>
              <a:tr h="869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Cost of inputs raising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Serious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Looking for cost effective ways, early implementation , reducing the beneficiary number, looking further sponsorship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</a:tr>
              <a:tr h="637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 expectation of beneficiaries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Manageable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Creating awareness and providing psychosocial support on dependency syndrome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Disease outbreaks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Fatal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Introducing biosecurity measures, vaccinations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</a:tr>
              <a:tr h="752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Beneficiaries dropout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Medium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Manageable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Creating strong women’s saving group and competitive incentives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7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Scarcity of space for the activity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Manageable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Apply serious selection criteria of beneficiaries , asking  the municipality for land /space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</a:tr>
              <a:tr h="869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Government employes abusing the quota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Medium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Serious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Creating a clear and measurable goals , cross-checking beneficiaries background for any relation , medical certification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06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Unavailability of fund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a5a5a5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Low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Fatal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Trying different grants 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S" sz="6000" spc="-1" strike="noStrike">
                <a:solidFill>
                  <a:srgbClr val="7030a0"/>
                </a:solidFill>
                <a:latin typeface="Calibri"/>
              </a:rPr>
              <a:t>Thank you. 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713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Background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838080" y="1079640"/>
            <a:ext cx="10515240" cy="509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Urban low-income communities face immense challenges in accessing nutritious food. One of Africa’s biggest cities and Ethiopia’s capital, Addis Ababa, shares this struggle.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A </a:t>
            </a:r>
            <a:r>
              <a:rPr b="1" lang="en-US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fifth of its residents live </a:t>
            </a: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in poverty and now face high inflation and cost of living rates that make access to healthy food a daily challenge.  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Population growth forecast (CSA)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Content Placeholder 3" descr=""/>
          <p:cNvPicPr/>
          <p:nvPr/>
        </p:nvPicPr>
        <p:blipFill>
          <a:blip r:embed="rId1"/>
          <a:stretch/>
        </p:blipFill>
        <p:spPr>
          <a:xfrm>
            <a:off x="635040" y="1690560"/>
            <a:ext cx="10733760" cy="449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75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Disability status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838080" y="1244520"/>
            <a:ext cx="10515240" cy="493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0212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202124"/>
                </a:solidFill>
                <a:latin typeface="Times New Roman"/>
                <a:ea typeface="Times New Roman"/>
              </a:rPr>
              <a:t>Based on data from UNICEF's 2018 survey, it is estimated that </a:t>
            </a:r>
            <a:r>
              <a:rPr b="1" lang="en-US" sz="2800" spc="-1" strike="noStrike">
                <a:solidFill>
                  <a:srgbClr val="040c28"/>
                </a:solidFill>
                <a:latin typeface="Times New Roman"/>
                <a:ea typeface="Times New Roman"/>
              </a:rPr>
              <a:t>7.8 million people in Ethiopia are living with some form of disability</a:t>
            </a:r>
            <a:r>
              <a:rPr b="1" lang="en-US" sz="2800" spc="-1" strike="noStrike">
                <a:solidFill>
                  <a:srgbClr val="202124"/>
                </a:solidFill>
                <a:latin typeface="Times New Roman"/>
                <a:ea typeface="Times New Roman"/>
              </a:rPr>
              <a:t>, </a:t>
            </a:r>
            <a:r>
              <a:rPr b="0" lang="en-US" sz="2800" spc="-1" strike="noStrike">
                <a:solidFill>
                  <a:srgbClr val="202124"/>
                </a:solidFill>
                <a:latin typeface="Times New Roman"/>
                <a:ea typeface="Times New Roman"/>
              </a:rPr>
              <a:t>which is approximately </a:t>
            </a:r>
            <a:r>
              <a:rPr b="1" lang="en-US" sz="2800" spc="-1" strike="noStrike">
                <a:solidFill>
                  <a:srgbClr val="202124"/>
                </a:solidFill>
                <a:latin typeface="Times New Roman"/>
                <a:ea typeface="Times New Roman"/>
              </a:rPr>
              <a:t>9.3 percent </a:t>
            </a:r>
            <a:r>
              <a:rPr b="0" lang="en-US" sz="2800" spc="-1" strike="noStrike">
                <a:solidFill>
                  <a:srgbClr val="202124"/>
                </a:solidFill>
                <a:latin typeface="Times New Roman"/>
                <a:ea typeface="Times New Roman"/>
              </a:rPr>
              <a:t>of the country's total population.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People With Disabilities are the most neglected, abandoned, marginalized, and disadvantaged citizens, who have lost self esteem and respect as the result of dully recognized physical disability.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Thus, empowering women with disability with agriculture related entrepreneurial and business planning skills to make them more independent and capable to participate in the local economy is a sure way of fighting the extreme poverty observed in the disabled women community.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40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1000"/>
          </a:bodyPr>
          <a:p>
            <a:pPr indent="0">
              <a:lnSpc>
                <a:spcPct val="90000"/>
              </a:lnSpc>
              <a:buNone/>
            </a:pPr>
            <a:br>
              <a:rPr sz="4400"/>
            </a:br>
            <a:r>
              <a:rPr b="1" lang="en-US" sz="4400" spc="-1" strike="noStrike">
                <a:solidFill>
                  <a:srgbClr val="000000"/>
                </a:solidFill>
                <a:latin typeface="Times New Roman"/>
                <a:ea typeface="Calibri"/>
              </a:rPr>
              <a:t>Objectives of this proposal </a:t>
            </a:r>
            <a:br>
              <a:rPr sz="4400"/>
            </a:b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838080" y="1206360"/>
            <a:ext cx="10515240" cy="497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Provide skill training and capacity building to support disadvantaged, marginalized and forgotten disabled women in Lemi-kura sub –city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Provide training for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60 women with disability (WDs) or women with a disabled child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in poultry rearing in three phases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Provide materials, technical and psycho-social support, to enable trainees engaged in self-supporting income generating activities;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Provide start up capital for the business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Create market linkages for poultry products (egg, chicken, etc)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Promote disability inclusive development through awareness raising.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68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Proposal concept summery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838080" y="1155600"/>
            <a:ext cx="10515240" cy="5020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1) </a:t>
            </a:r>
            <a:r>
              <a:rPr b="1" lang="en-US" sz="3600" spc="-1" strike="noStrike">
                <a:solidFill>
                  <a:srgbClr val="000000"/>
                </a:solidFill>
                <a:latin typeface="Times New Roman"/>
              </a:rPr>
              <a:t>Provision of inputs and trainings </a:t>
            </a: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– smart cages , 45 days </a:t>
            </a:r>
            <a:r>
              <a:rPr b="0" i="1" lang="en-US" sz="3600" spc="-1" strike="noStrike">
                <a:solidFill>
                  <a:srgbClr val="000000"/>
                </a:solidFill>
                <a:latin typeface="Times New Roman"/>
              </a:rPr>
              <a:t>Sasso</a:t>
            </a: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 breed female pullets , provide feed until they start laying eggs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2) </a:t>
            </a:r>
            <a:r>
              <a:rPr b="1" lang="en-US" sz="3600" spc="-1" strike="noStrike">
                <a:solidFill>
                  <a:srgbClr val="000000"/>
                </a:solidFill>
                <a:latin typeface="Times New Roman"/>
              </a:rPr>
              <a:t>Creating market access and links </a:t>
            </a: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– women's saving groups, peer discussion groups , linking to nearby hotels, supermarkets, caterings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3) </a:t>
            </a:r>
            <a:r>
              <a:rPr b="1" lang="en-US" sz="3600" spc="-1" strike="noStrike">
                <a:solidFill>
                  <a:srgbClr val="000000"/>
                </a:solidFill>
                <a:latin typeface="Times New Roman"/>
              </a:rPr>
              <a:t>Expanding the business </a:t>
            </a: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– to pullet producers , other businesses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Cyle of the activity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51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The whole process takes two years for a given HH to be come self- sufficient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45 days dual purpose chicken------&gt; laying hens (1.5yrs) ------&gt;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changing feed to gain wait and sell for meat -------&gt;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get other pullets by themselves---------&gt; continues the cycle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Cloud 3"/>
          <p:cNvSpPr/>
          <p:nvPr/>
        </p:nvSpPr>
        <p:spPr>
          <a:xfrm>
            <a:off x="5181480" y="2203560"/>
            <a:ext cx="914040" cy="914040"/>
          </a:xfrm>
          <a:prstGeom prst="cloud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4mo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loud 4"/>
          <p:cNvSpPr/>
          <p:nvPr/>
        </p:nvSpPr>
        <p:spPr>
          <a:xfrm>
            <a:off x="8869680" y="2100240"/>
            <a:ext cx="914040" cy="914040"/>
          </a:xfrm>
          <a:prstGeom prst="cloud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1.5 yr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loud 5"/>
          <p:cNvSpPr/>
          <p:nvPr/>
        </p:nvSpPr>
        <p:spPr>
          <a:xfrm>
            <a:off x="7260480" y="3105360"/>
            <a:ext cx="914040" cy="914040"/>
          </a:xfrm>
          <a:prstGeom prst="cloud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2 mo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Smart cages that can carry up to160 chickens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8" name="Content Placeholder 4" descr=""/>
          <p:cNvPicPr/>
          <p:nvPr/>
        </p:nvPicPr>
        <p:blipFill>
          <a:blip r:embed="rId1"/>
          <a:stretch/>
        </p:blipFill>
        <p:spPr>
          <a:xfrm>
            <a:off x="6751080" y="1523880"/>
            <a:ext cx="4525920" cy="4794840"/>
          </a:xfrm>
          <a:prstGeom prst="rect">
            <a:avLst/>
          </a:prstGeom>
          <a:ln w="0">
            <a:noFill/>
          </a:ln>
        </p:spPr>
      </p:pic>
      <p:pic>
        <p:nvPicPr>
          <p:cNvPr id="239" name="Content Placeholder 5" descr="Product photo of Chicken House"/>
          <p:cNvPicPr/>
          <p:nvPr/>
        </p:nvPicPr>
        <p:blipFill>
          <a:blip r:embed="rId2"/>
          <a:stretch/>
        </p:blipFill>
        <p:spPr>
          <a:xfrm>
            <a:off x="1574640" y="1642680"/>
            <a:ext cx="4520880" cy="477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Advantage /why women with disability/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Requires minimum mobility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Climate smart businesses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urban agriculture era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 protein demanded due to expanding urban middle class popn.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Easy market access and links (both product and by products)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Can be expanded easily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Consider forgotten/or excluded community –thus high govt support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Gender sensitive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Disability inclusion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Income generating + food security at HH level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Developmental project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Application>LibreOffice/7.5.9.2$Windows_X86_64 LibreOffice_project/cdeefe45c17511d326101eed8008ac4092f278a9</Application>
  <AppVersion>15.0000</AppVersion>
  <Words>794</Words>
  <Paragraphs>128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2024-01-12T19:29:45Z</dcterms:created>
  <dc:creator>Etsegenet Tekeba</dc:creator>
  <dc:description/>
  <dc:language>de-DE</dc:language>
  <cp:lastModifiedBy>Etsegenet Tekeba</cp:lastModifiedBy>
  <dcterms:modified xsi:type="dcterms:W3CDTF">2024-02-08T08:08:20Z</dcterms:modified>
  <cp:revision>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14</vt:i4>
  </property>
</Properties>
</file>